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1" r:id="rId33"/>
    <p:sldId id="370" r:id="rId34"/>
    <p:sldId id="372" r:id="rId35"/>
    <p:sldId id="373" r:id="rId36"/>
    <p:sldId id="374" r:id="rId37"/>
    <p:sldId id="375" r:id="rId38"/>
    <p:sldId id="376" r:id="rId39"/>
    <p:sldId id="283" r:id="rId40"/>
    <p:sldId id="377" r:id="rId41"/>
    <p:sldId id="378" r:id="rId42"/>
    <p:sldId id="380" r:id="rId43"/>
    <p:sldId id="381" r:id="rId44"/>
    <p:sldId id="379" r:id="rId45"/>
    <p:sldId id="297" r:id="rId46"/>
    <p:sldId id="382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Pr>
        <a:solidFill>
          <a:srgbClr val="BAD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3995936" y="476672"/>
            <a:ext cx="5112568" cy="5832648"/>
            <a:chOff x="2411760" y="187960"/>
            <a:chExt cx="5112568" cy="5832648"/>
          </a:xfrm>
        </p:grpSpPr>
        <p:pic>
          <p:nvPicPr>
            <p:cNvPr id="4" name="그림 3"/>
            <p:cNvPicPr>
              <a:picLocks noChangeAspect="1"/>
            </p:cNvPicPr>
            <p:nvPr userDrawn="1"/>
          </p:nvPicPr>
          <p:blipFill rotWithShape="1">
            <a:blip r:embed="rId2"/>
            <a:srcRect l="5259" t="22491" r="2488"/>
            <a:stretch/>
          </p:blipFill>
          <p:spPr>
            <a:xfrm>
              <a:off x="2411760" y="1556112"/>
              <a:ext cx="4680520" cy="446449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2771799" y="187960"/>
              <a:ext cx="4752529" cy="1728192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2771801" y="1783292"/>
              <a:ext cx="3135812" cy="1728192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771799" y="2815668"/>
              <a:ext cx="2448273" cy="1044220"/>
            </a:xfrm>
            <a:prstGeom prst="rect">
              <a:avLst/>
            </a:prstGeom>
            <a:solidFill>
              <a:srgbClr val="BAD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683568" y="5229200"/>
            <a:ext cx="8460431" cy="1174440"/>
          </a:xfrm>
        </p:spPr>
        <p:txBody>
          <a:bodyPr/>
          <a:lstStyle>
            <a:lvl1pPr algn="l">
              <a:defRPr sz="4000" b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r="33827" b="41719"/>
          <a:stretch/>
        </p:blipFill>
        <p:spPr>
          <a:xfrm>
            <a:off x="755576" y="621128"/>
            <a:ext cx="396044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39552" y="62068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R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로 배우는 데이터 과학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7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15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4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lnSpc>
                <a:spcPct val="12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6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6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2022-01-23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45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8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www.kaggle.com/neuromusic/avocado-prices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잘 정제되고 다듬어진 데이터는 큰 가치가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정리되지 않은 데이터는 의미 추출</a:t>
            </a:r>
            <a:r>
              <a:rPr lang="ko-KR" altLang="en-US" dirty="0"/>
              <a:t>이</a:t>
            </a:r>
            <a:r>
              <a:rPr lang="ko-KR" altLang="en-US" dirty="0" smtClean="0"/>
              <a:t> 어려울 뿐 아니라 잘못된 결론에 이르게 할 수도 있음</a:t>
            </a:r>
            <a:r>
              <a:rPr lang="en-US" altLang="ko-KR" dirty="0" smtClean="0"/>
              <a:t>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12829" y="2048266"/>
            <a:ext cx="6585450" cy="4637372"/>
            <a:chOff x="1577068" y="2317580"/>
            <a:chExt cx="6585450" cy="46373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518" y="2317580"/>
              <a:ext cx="6480000" cy="4558706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577068" y="4848126"/>
              <a:ext cx="5090984" cy="21068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173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ko-KR" altLang="en-US" dirty="0"/>
              <a:t>국가 이름이 “</a:t>
            </a:r>
            <a:r>
              <a:rPr lang="en-US" altLang="ko-KR" dirty="0"/>
              <a:t>Croatia</a:t>
            </a:r>
            <a:r>
              <a:rPr lang="ko-KR" altLang="en-US" dirty="0"/>
              <a:t>”인 샘플을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사용해 추출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FF0000"/>
                </a:solidFill>
              </a:rPr>
              <a:t>인구</a:t>
            </a:r>
            <a:r>
              <a:rPr lang="en-US" altLang="ko-KR" baseline="-25000" dirty="0">
                <a:solidFill>
                  <a:srgbClr val="FF0000"/>
                </a:solidFill>
              </a:rPr>
              <a:t>pop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속성만 추출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" y="1925275"/>
            <a:ext cx="7200000" cy="41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ko-KR" altLang="en-US" dirty="0"/>
              <a:t>국가 이름이 “</a:t>
            </a:r>
            <a:r>
              <a:rPr lang="en-US" altLang="ko-KR" dirty="0"/>
              <a:t>Croatia</a:t>
            </a:r>
            <a:r>
              <a:rPr lang="ko-KR" altLang="en-US" dirty="0"/>
              <a:t>”인 샘플을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사용해 추출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FF0000"/>
                </a:solidFill>
              </a:rPr>
              <a:t>인구</a:t>
            </a:r>
            <a:r>
              <a:rPr lang="en-US" altLang="ko-KR" baseline="-25000" dirty="0">
                <a:solidFill>
                  <a:srgbClr val="FF0000"/>
                </a:solidFill>
              </a:rPr>
              <a:t>pop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속성</a:t>
            </a:r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ko-KR" altLang="en-US" dirty="0" smtClean="0">
                <a:solidFill>
                  <a:srgbClr val="FF0000"/>
                </a:solidFill>
              </a:rPr>
              <a:t>기대 </a:t>
            </a:r>
            <a:r>
              <a:rPr lang="ko-KR" altLang="en-US" dirty="0">
                <a:solidFill>
                  <a:srgbClr val="FF0000"/>
                </a:solidFill>
              </a:rPr>
              <a:t>수명</a:t>
            </a:r>
            <a:r>
              <a:rPr lang="en-US" altLang="ko-KR" baseline="-25000" dirty="0" err="1">
                <a:solidFill>
                  <a:srgbClr val="FF0000"/>
                </a:solidFill>
              </a:rPr>
              <a:t>lifeExp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58885"/>
            <a:ext cx="7200000" cy="4207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24977" y="2348212"/>
            <a:ext cx="4484623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추출할 속성이 여러 개일 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경우 </a:t>
            </a:r>
            <a:r>
              <a:rPr lang="en-US" altLang="ko-KR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c 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함수를 이용해 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벡터로 묶음</a:t>
            </a:r>
            <a:endParaRPr lang="en-US" altLang="ko-KR" sz="1400" dirty="0" smtClean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1997652"/>
            <a:ext cx="1805354" cy="311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0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en-US" altLang="ko-KR" dirty="0"/>
              <a:t>Croatia</a:t>
            </a:r>
            <a:r>
              <a:rPr lang="ko-KR" altLang="en-US" dirty="0"/>
              <a:t>의 </a:t>
            </a:r>
            <a:r>
              <a:rPr lang="en-US" altLang="ko-KR" dirty="0"/>
              <a:t>1990</a:t>
            </a:r>
            <a:r>
              <a:rPr lang="ko-KR" altLang="en-US" dirty="0"/>
              <a:t>년도 이후의 기대 수명과 </a:t>
            </a:r>
            <a:r>
              <a:rPr lang="ko-KR" altLang="en-US" dirty="0" smtClean="0"/>
              <a:t>인구 추출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48978"/>
            <a:ext cx="7200000" cy="23497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09600" y="2264844"/>
            <a:ext cx="314616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조건식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여러 개를 논리 연산자로 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결합</a:t>
            </a:r>
            <a:endParaRPr lang="en-US" altLang="ko-KR" sz="1400" dirty="0" smtClean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4169" y="1997652"/>
            <a:ext cx="4202723" cy="311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0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/>
              <a:t>열 단위의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에서 제공하는 </a:t>
            </a:r>
            <a:r>
              <a:rPr lang="en-US" altLang="ko-KR" dirty="0"/>
              <a:t>apply </a:t>
            </a:r>
            <a:r>
              <a:rPr lang="ko-KR" altLang="en-US" dirty="0"/>
              <a:t>함수를 </a:t>
            </a:r>
            <a:r>
              <a:rPr lang="ko-KR" altLang="en-US" dirty="0" smtClean="0"/>
              <a:t>이용해 데이터 </a:t>
            </a:r>
            <a:r>
              <a:rPr lang="ko-KR" altLang="en-US" dirty="0"/>
              <a:t>프레임에 포함된 </a:t>
            </a:r>
            <a:r>
              <a:rPr lang="ko-KR" altLang="en-US" dirty="0" smtClean="0"/>
              <a:t>여러 항목을 </a:t>
            </a:r>
            <a:r>
              <a:rPr lang="ko-KR" altLang="en-US" dirty="0"/>
              <a:t>한꺼번에 연산 처리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2" y="1987616"/>
            <a:ext cx="7200000" cy="11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가공은 </a:t>
            </a:r>
            <a:r>
              <a:rPr lang="ko-KR" altLang="en-US" dirty="0" smtClean="0"/>
              <a:t>데이터 </a:t>
            </a:r>
            <a:r>
              <a:rPr lang="ko-KR" altLang="en-US" dirty="0"/>
              <a:t>프레임을 중심으로 </a:t>
            </a:r>
            <a:r>
              <a:rPr lang="en-US" altLang="ko-KR" dirty="0"/>
              <a:t>R</a:t>
            </a:r>
            <a:r>
              <a:rPr lang="ko-KR" altLang="en-US" dirty="0"/>
              <a:t>이 제공하는 다양한 연산자와 함수를 이용해 이루어지는 작업</a:t>
            </a:r>
          </a:p>
          <a:p>
            <a:r>
              <a:rPr lang="ko-KR" altLang="en-US" dirty="0"/>
              <a:t>보다 정교하게 추출하려면 </a:t>
            </a:r>
            <a:r>
              <a:rPr lang="ko-KR" altLang="en-US" dirty="0" err="1"/>
              <a:t>조건식</a:t>
            </a:r>
            <a:r>
              <a:rPr lang="ko-KR" altLang="en-US" dirty="0"/>
              <a:t> 여러 개를 논리 연산자로 </a:t>
            </a:r>
            <a:r>
              <a:rPr lang="ko-KR" altLang="en-US" dirty="0" smtClean="0"/>
              <a:t>결합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데이터를 탐색하는 과정에서</a:t>
            </a:r>
            <a:r>
              <a:rPr lang="en-US" altLang="ko-KR" dirty="0"/>
              <a:t>, </a:t>
            </a:r>
            <a:r>
              <a:rPr lang="ko-KR" altLang="en-US" dirty="0"/>
              <a:t>샘플들의 요약 통계 혹은 행</a:t>
            </a:r>
            <a:r>
              <a:rPr lang="en-US" altLang="ko-KR" dirty="0"/>
              <a:t>/</a:t>
            </a:r>
            <a:r>
              <a:rPr lang="ko-KR" altLang="en-US" dirty="0"/>
              <a:t>열 단위의 빠른 연산이 필요한 때가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</a:t>
            </a:r>
            <a:r>
              <a:rPr lang="ko-KR" altLang="en-US" dirty="0"/>
              <a:t>에서 제공하는 </a:t>
            </a:r>
            <a:r>
              <a:rPr lang="en-US" altLang="ko-KR" dirty="0"/>
              <a:t>apply </a:t>
            </a:r>
            <a:r>
              <a:rPr lang="ko-KR" altLang="en-US" dirty="0"/>
              <a:t>함수를 이용하면 데이터 프레임을 구성하는 여러 항목을 한꺼번에 </a:t>
            </a:r>
            <a:r>
              <a:rPr lang="ko-KR" altLang="en-US" dirty="0" smtClean="0"/>
              <a:t>연산 가능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73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 err="1" smtClean="0"/>
              <a:t>dplyr</a:t>
            </a:r>
            <a:r>
              <a:rPr lang="en-US" altLang="ko-KR" dirty="0" smtClean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base </a:t>
            </a:r>
            <a:r>
              <a:rPr lang="en-US" altLang="ko-KR" dirty="0"/>
              <a:t>R</a:t>
            </a:r>
            <a:r>
              <a:rPr lang="ko-KR" altLang="en-US" dirty="0"/>
              <a:t>의 데이터 가공 기법이 </a:t>
            </a:r>
            <a:r>
              <a:rPr lang="ko-KR" altLang="en-US" u="sng" dirty="0">
                <a:solidFill>
                  <a:srgbClr val="FF0000"/>
                </a:solidFill>
              </a:rPr>
              <a:t>인덱스 기반의 데이터 접근</a:t>
            </a:r>
            <a:r>
              <a:rPr lang="ko-KR" altLang="en-US" dirty="0"/>
              <a:t>에 기초하고 있다면</a:t>
            </a:r>
            <a:r>
              <a:rPr lang="en-US" altLang="ko-KR" dirty="0"/>
              <a:t>, </a:t>
            </a:r>
            <a:r>
              <a:rPr lang="en-US" altLang="ko-KR" dirty="0" err="1" smtClean="0"/>
              <a:t>dplyr</a:t>
            </a:r>
            <a:r>
              <a:rPr lang="en-US" altLang="ko-KR" dirty="0" smtClean="0"/>
              <a:t> </a:t>
            </a:r>
            <a:r>
              <a:rPr lang="ko-KR" altLang="en-US" dirty="0"/>
              <a:t>라이브러리는 </a:t>
            </a:r>
            <a:r>
              <a:rPr lang="en-US" altLang="ko-KR" dirty="0"/>
              <a:t>filter </a:t>
            </a:r>
            <a:r>
              <a:rPr lang="ko-KR" altLang="en-US" dirty="0"/>
              <a:t>혹은 </a:t>
            </a:r>
            <a:r>
              <a:rPr lang="en-US" altLang="ko-KR" dirty="0"/>
              <a:t>select </a:t>
            </a:r>
            <a:r>
              <a:rPr lang="ko-KR" altLang="en-US" dirty="0"/>
              <a:t>같은 </a:t>
            </a:r>
            <a:r>
              <a:rPr lang="ko-KR" altLang="en-US" u="sng" dirty="0">
                <a:solidFill>
                  <a:srgbClr val="FF0000"/>
                </a:solidFill>
              </a:rPr>
              <a:t>입출력 관계의 함수</a:t>
            </a:r>
            <a:r>
              <a:rPr lang="ko-KR" altLang="en-US" dirty="0"/>
              <a:t>로 구현함으로써 사용자들이 보다 직관적으로 </a:t>
            </a:r>
            <a:r>
              <a:rPr lang="ko-KR" altLang="en-US" dirty="0" smtClean="0"/>
              <a:t>활용 가능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r>
              <a:rPr lang="ko-KR" altLang="en-US" dirty="0" smtClean="0"/>
              <a:t>따라서 데이터 </a:t>
            </a:r>
            <a:r>
              <a:rPr lang="ko-KR" altLang="en-US" dirty="0"/>
              <a:t>가공에 특화된 라이브러리를 사용하는 것이 더 효율적</a:t>
            </a:r>
            <a:endParaRPr lang="en-US" altLang="ko-KR" dirty="0"/>
          </a:p>
          <a:p>
            <a:r>
              <a:rPr lang="ko-KR" altLang="en-US" dirty="0" smtClean="0"/>
              <a:t>탐색적 </a:t>
            </a:r>
            <a:r>
              <a:rPr lang="ko-KR" altLang="en-US" dirty="0"/>
              <a:t>데이터 분석</a:t>
            </a:r>
            <a:r>
              <a:rPr lang="en-US" altLang="ko-KR" baseline="-25000" dirty="0"/>
              <a:t>exploratory data analysis </a:t>
            </a:r>
            <a:r>
              <a:rPr lang="ko-KR" altLang="en-US" dirty="0"/>
              <a:t>과정에서 시각화와 데이터 가공은 매우 긴밀하게 </a:t>
            </a:r>
            <a:r>
              <a:rPr lang="ko-KR" altLang="en-US" dirty="0" smtClean="0"/>
              <a:t>연결되어 시각화를 </a:t>
            </a:r>
            <a:r>
              <a:rPr lang="ko-KR" altLang="en-US" dirty="0"/>
              <a:t>위한 효율적인 가공 기법도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3675551"/>
            <a:ext cx="6238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샘플과 속성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select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열을 </a:t>
            </a:r>
            <a:r>
              <a:rPr lang="ko-KR" altLang="en-US" dirty="0"/>
              <a:t>지정할 때 “ ” 없이 열 이름을 그대로 사용할 수 있어 </a:t>
            </a:r>
            <a:r>
              <a:rPr lang="ko-KR" altLang="en-US" dirty="0" smtClean="0"/>
              <a:t>편리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2222518"/>
            <a:ext cx="7200000" cy="40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9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샘플과 속성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ko-KR" altLang="en-US" dirty="0"/>
              <a:t>특정 샘플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 추출할 때는 </a:t>
            </a:r>
            <a:r>
              <a:rPr lang="en-US" altLang="ko-KR" dirty="0"/>
              <a:t>filter </a:t>
            </a:r>
            <a:r>
              <a:rPr lang="ko-KR" altLang="en-US" dirty="0"/>
              <a:t>함수 사용 </a:t>
            </a:r>
          </a:p>
          <a:p>
            <a:pPr lvl="1"/>
            <a:r>
              <a:rPr lang="ko-KR" altLang="en-US" dirty="0" err="1"/>
              <a:t>조건식</a:t>
            </a:r>
            <a:r>
              <a:rPr lang="ko-KR" altLang="en-US" dirty="0"/>
              <a:t> 구성은 </a:t>
            </a:r>
            <a:r>
              <a:rPr lang="en-US" altLang="ko-KR" dirty="0"/>
              <a:t>base R</a:t>
            </a:r>
            <a:r>
              <a:rPr lang="ko-KR" altLang="en-US" dirty="0"/>
              <a:t>과 유사하나 함수 내에서 인덱싱을 위해 데이터 프레임의 이름을 매번 입력하지 </a:t>
            </a:r>
            <a:r>
              <a:rPr lang="ko-KR" altLang="en-US" dirty="0" smtClean="0"/>
              <a:t>않아도 </a:t>
            </a:r>
            <a:r>
              <a:rPr lang="ko-KR" altLang="en-US" dirty="0"/>
              <a:t>되므로 명령어가 간결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" y="2386297"/>
            <a:ext cx="7200000" cy="43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4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848696" cy="5688632"/>
          </a:xfrm>
        </p:spPr>
        <p:txBody>
          <a:bodyPr/>
          <a:lstStyle/>
          <a:p>
            <a:r>
              <a:rPr lang="ko-KR" altLang="en-US" dirty="0" smtClean="0"/>
              <a:t>행</a:t>
            </a:r>
            <a:r>
              <a:rPr lang="en-US" altLang="ko-KR" dirty="0" smtClean="0"/>
              <a:t>/</a:t>
            </a:r>
            <a:r>
              <a:rPr lang="ko-KR" altLang="en-US" dirty="0" smtClean="0"/>
              <a:t>열 단위의 연산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 err="1" smtClean="0"/>
              <a:t>group_by</a:t>
            </a:r>
            <a:r>
              <a:rPr lang="en-US" altLang="ko-KR" dirty="0" smtClean="0"/>
              <a:t> </a:t>
            </a:r>
            <a:r>
              <a:rPr lang="ko-KR" altLang="en-US" dirty="0"/>
              <a:t>함수를 이용하면 데이터 프레임에 포함된 </a:t>
            </a:r>
            <a:r>
              <a:rPr lang="en-US" altLang="ko-KR" dirty="0"/>
              <a:t>factor</a:t>
            </a:r>
            <a:r>
              <a:rPr lang="ko-KR" altLang="en-US" dirty="0"/>
              <a:t>형 속성을 활용해 전체 데이터를 그룹으로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보통 </a:t>
            </a:r>
            <a:r>
              <a:rPr lang="en-US" altLang="ko-KR" dirty="0" err="1"/>
              <a:t>summarise</a:t>
            </a:r>
            <a:r>
              <a:rPr lang="en-US" altLang="ko-KR" dirty="0"/>
              <a:t> </a:t>
            </a:r>
            <a:r>
              <a:rPr lang="ko-KR" altLang="en-US" dirty="0"/>
              <a:t>함수를 연이어 사용해 그룹별 통계 지표를 한번에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산출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39" y="908720"/>
            <a:ext cx="5148181" cy="57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5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%&gt;% </a:t>
            </a:r>
            <a:r>
              <a:rPr lang="ko-KR" altLang="en-US" dirty="0"/>
              <a:t>연산자를 이용한 연속 처리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%&gt;% </a:t>
            </a:r>
            <a:r>
              <a:rPr lang="ko-KR" altLang="en-US" dirty="0" smtClean="0"/>
              <a:t>연산자를 사용해</a:t>
            </a:r>
            <a:r>
              <a:rPr lang="ko-KR" altLang="en-US" dirty="0"/>
              <a:t> 일련의 가공 작업을 </a:t>
            </a:r>
            <a:r>
              <a:rPr lang="ko-KR" altLang="en-US" dirty="0" smtClean="0"/>
              <a:t>연결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2" y="1841045"/>
            <a:ext cx="7200000" cy="280793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174789" y="2375115"/>
            <a:ext cx="5494075" cy="3342396"/>
            <a:chOff x="2174789" y="2375115"/>
            <a:chExt cx="5494075" cy="3342396"/>
          </a:xfrm>
        </p:grpSpPr>
        <p:grpSp>
          <p:nvGrpSpPr>
            <p:cNvPr id="10" name="그룹 9"/>
            <p:cNvGrpSpPr/>
            <p:nvPr/>
          </p:nvGrpSpPr>
          <p:grpSpPr>
            <a:xfrm>
              <a:off x="2174789" y="2375115"/>
              <a:ext cx="5494075" cy="3342396"/>
              <a:chOff x="2174789" y="2375115"/>
              <a:chExt cx="5494075" cy="334239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l="1185" t="49192" r="3432" b="37914"/>
              <a:stretch/>
            </p:blipFill>
            <p:spPr>
              <a:xfrm>
                <a:off x="2174789" y="4887995"/>
                <a:ext cx="5494075" cy="82951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grpSp>
            <p:nvGrpSpPr>
              <p:cNvPr id="9" name="그룹 8"/>
              <p:cNvGrpSpPr/>
              <p:nvPr/>
            </p:nvGrpSpPr>
            <p:grpSpPr>
              <a:xfrm>
                <a:off x="6357551" y="2375115"/>
                <a:ext cx="148282" cy="2489886"/>
                <a:chOff x="6369908" y="2347784"/>
                <a:chExt cx="148282" cy="2489886"/>
              </a:xfrm>
            </p:grpSpPr>
            <p:cxnSp>
              <p:nvCxnSpPr>
                <p:cNvPr id="7" name="직선 연결선 6"/>
                <p:cNvCxnSpPr/>
                <p:nvPr/>
              </p:nvCxnSpPr>
              <p:spPr>
                <a:xfrm>
                  <a:off x="6369908" y="2347784"/>
                  <a:ext cx="0" cy="248988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/>
                <p:cNvCxnSpPr/>
                <p:nvPr/>
              </p:nvCxnSpPr>
              <p:spPr>
                <a:xfrm>
                  <a:off x="6518190" y="2347784"/>
                  <a:ext cx="0" cy="248988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직사각형 11"/>
            <p:cNvSpPr/>
            <p:nvPr/>
          </p:nvSpPr>
          <p:spPr>
            <a:xfrm>
              <a:off x="6505833" y="3245011"/>
              <a:ext cx="69603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smtClean="0">
                  <a:solidFill>
                    <a:srgbClr val="FF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동일</a:t>
              </a:r>
              <a:endParaRPr lang="en-US" altLang="ko-KR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13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데이터 </a:t>
            </a:r>
            <a:r>
              <a:rPr lang="ko-KR" altLang="en-US" dirty="0"/>
              <a:t>가공이란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 smtClean="0"/>
              <a:t>광범위하고 구체적인 </a:t>
            </a:r>
            <a:r>
              <a:rPr lang="ko-KR" altLang="en-US" dirty="0"/>
              <a:t>목적을 가지고 이루어진다는 점에서 불필요한 요소 제거</a:t>
            </a:r>
            <a:r>
              <a:rPr lang="en-US" altLang="ko-KR" dirty="0"/>
              <a:t>,</a:t>
            </a:r>
            <a:r>
              <a:rPr lang="ko-KR" altLang="en-US" dirty="0"/>
              <a:t> 사용하기 편하게 </a:t>
            </a:r>
            <a:r>
              <a:rPr lang="ko-KR" altLang="en-US" dirty="0" smtClean="0"/>
              <a:t>정리하는 정제와 구별됨</a:t>
            </a:r>
            <a:r>
              <a:rPr lang="en-US" altLang="ko-KR" dirty="0" smtClean="0"/>
              <a:t>.</a:t>
            </a:r>
          </a:p>
          <a:p>
            <a:pPr>
              <a:lnSpc>
                <a:spcPct val="160000"/>
              </a:lnSpc>
            </a:pP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거의 </a:t>
            </a:r>
            <a:r>
              <a:rPr lang="ko-KR" altLang="en-US" dirty="0"/>
              <a:t>모든 분야에서 </a:t>
            </a:r>
            <a:r>
              <a:rPr lang="ko-KR" altLang="en-US" dirty="0" smtClean="0"/>
              <a:t>적절한 데이터 가공이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ko-KR" altLang="en-US" dirty="0" smtClean="0"/>
              <a:t>데이터에 </a:t>
            </a:r>
            <a:r>
              <a:rPr lang="ko-KR" altLang="en-US" dirty="0"/>
              <a:t>담긴 의미를 끄집어내기 위한 통계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ko-KR" altLang="en-US" dirty="0" smtClean="0"/>
              <a:t>효과적인 </a:t>
            </a:r>
            <a:r>
              <a:rPr lang="ko-KR" altLang="en-US" dirty="0"/>
              <a:t>관찰을 위한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ko-KR" altLang="en-US" dirty="0" smtClean="0"/>
              <a:t>인과관계를 </a:t>
            </a:r>
            <a:r>
              <a:rPr lang="ko-KR" altLang="en-US" dirty="0"/>
              <a:t>추정하기 위한 </a:t>
            </a:r>
            <a:r>
              <a:rPr lang="ko-KR" altLang="en-US" dirty="0" smtClean="0"/>
              <a:t>모델링 </a:t>
            </a:r>
            <a:r>
              <a:rPr lang="ko-KR" altLang="en-US" dirty="0"/>
              <a:t>등 </a:t>
            </a:r>
            <a:endParaRPr lang="en-US" altLang="ko-KR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dirty="0" smtClean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%&gt;% </a:t>
            </a:r>
            <a:r>
              <a:rPr lang="ko-KR" altLang="en-US" dirty="0"/>
              <a:t>연산자를 이용한 연속 처리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명령어로 처리한 결과를 다시 </a:t>
            </a:r>
            <a:r>
              <a:rPr lang="ko-KR" altLang="en-US" dirty="0" smtClean="0"/>
              <a:t>다른 명령어로 처리하려고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은 중간 </a:t>
            </a:r>
            <a:r>
              <a:rPr lang="ko-KR" altLang="en-US" dirty="0"/>
              <a:t>결과를 변수로 저장한 후 </a:t>
            </a:r>
            <a:r>
              <a:rPr lang="ko-KR" altLang="en-US" dirty="0" smtClean="0"/>
              <a:t>처리하지만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>
                <a:solidFill>
                  <a:srgbClr val="FF0000"/>
                </a:solidFill>
              </a:rPr>
              <a:t>➋ </a:t>
            </a:r>
            <a:r>
              <a:rPr lang="en-US" altLang="ko-KR" dirty="0" smtClean="0"/>
              <a:t>%&gt;% </a:t>
            </a:r>
            <a:r>
              <a:rPr lang="ko-KR" altLang="en-US" dirty="0"/>
              <a:t>연산자를 </a:t>
            </a:r>
            <a:r>
              <a:rPr lang="ko-KR" altLang="en-US" dirty="0" smtClean="0"/>
              <a:t>이용해 연결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2372983"/>
            <a:ext cx="7024816" cy="34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8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데이터 </a:t>
            </a:r>
            <a:r>
              <a:rPr lang="ko-KR" altLang="en-US" dirty="0"/>
              <a:t>가공의 </a:t>
            </a:r>
            <a:r>
              <a:rPr lang="ko-KR" altLang="en-US" dirty="0" smtClean="0"/>
              <a:t>실제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방대한 데이터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Kaggle</a:t>
            </a:r>
            <a:r>
              <a:rPr lang="ko-KR" altLang="en-US" dirty="0" smtClean="0"/>
              <a:t>에 </a:t>
            </a:r>
            <a:r>
              <a:rPr lang="ko-KR" altLang="en-US" dirty="0"/>
              <a:t>있는 </a:t>
            </a:r>
            <a:r>
              <a:rPr lang="en-US" altLang="ko-KR" dirty="0"/>
              <a:t>avocado </a:t>
            </a:r>
            <a:r>
              <a:rPr lang="ko-KR" altLang="en-US" dirty="0" smtClean="0"/>
              <a:t>데이터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www.kaggle.com/neuromusic/avocado-prices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1" y="1940011"/>
            <a:ext cx="5924507" cy="44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셋을 </a:t>
            </a:r>
            <a:r>
              <a:rPr lang="ko-KR" altLang="en-US" dirty="0" err="1"/>
              <a:t>읽어들여</a:t>
            </a:r>
            <a:r>
              <a:rPr lang="ko-KR" altLang="en-US" dirty="0"/>
              <a:t>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ko-KR" altLang="en-US" dirty="0" smtClean="0"/>
              <a:t>이용해 프레임의 구성 살펴보기</a:t>
            </a:r>
            <a:endParaRPr lang="en-US" altLang="ko-KR" dirty="0" smtClean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14</a:t>
            </a:r>
            <a:r>
              <a:rPr lang="ko-KR" altLang="en-US" dirty="0"/>
              <a:t>개 속성에 대해 </a:t>
            </a:r>
            <a:r>
              <a:rPr lang="en-US" altLang="ko-KR" dirty="0"/>
              <a:t>18,249</a:t>
            </a:r>
            <a:r>
              <a:rPr lang="ko-KR" altLang="en-US" dirty="0"/>
              <a:t>개의 샘플이 있어 의미를 한 번에 파악하기 쉽지 않음 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1" y="1838174"/>
            <a:ext cx="7605584" cy="46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그룹 단위 통계</a:t>
            </a:r>
            <a:r>
              <a:rPr lang="en-US" altLang="ko-KR" dirty="0" smtClean="0"/>
              <a:t>(1)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경향 도출을 위해 총 판매량과 평균 가격 속성을 지역에 따라 구분하여 각각 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group_by</a:t>
            </a:r>
            <a:r>
              <a:rPr lang="ko-KR" altLang="en-US" dirty="0"/>
              <a:t>와 </a:t>
            </a:r>
            <a:r>
              <a:rPr lang="en-US" altLang="ko-KR" dirty="0"/>
              <a:t>summarize </a:t>
            </a:r>
            <a:r>
              <a:rPr lang="ko-KR" altLang="en-US" dirty="0" smtClean="0"/>
              <a:t>함수 </a:t>
            </a:r>
            <a:r>
              <a:rPr lang="ko-KR" altLang="en-US" dirty="0"/>
              <a:t>사용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3" y="2290073"/>
            <a:ext cx="7055709" cy="43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9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그룹 단위 통계</a:t>
            </a:r>
            <a:r>
              <a:rPr lang="en-US" altLang="ko-KR" dirty="0" smtClean="0"/>
              <a:t>(2)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지역별 특징을 연도별로 다시 세분화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1749075"/>
            <a:ext cx="7506730" cy="45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2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그룹 단위 통계</a:t>
            </a:r>
            <a:r>
              <a:rPr lang="en-US" altLang="ko-KR" dirty="0" smtClean="0"/>
              <a:t>(3)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유기농</a:t>
            </a:r>
            <a:r>
              <a:rPr lang="ko-KR" altLang="en-US" dirty="0"/>
              <a:t> 여부</a:t>
            </a:r>
            <a:r>
              <a:rPr lang="en-US" altLang="ko-KR" dirty="0"/>
              <a:t>(type)</a:t>
            </a:r>
            <a:r>
              <a:rPr lang="ko-KR" altLang="en-US" dirty="0"/>
              <a:t>를 기준으로 한 번 더 세분화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810264"/>
            <a:ext cx="7125515" cy="48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그룹 단위 통계</a:t>
            </a:r>
            <a:r>
              <a:rPr lang="en-US" altLang="ko-KR" dirty="0" smtClean="0"/>
              <a:t>(4)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방대한 샘플 데이터로부터 지역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 err="1"/>
              <a:t>유기농</a:t>
            </a:r>
            <a:r>
              <a:rPr lang="ko-KR" altLang="en-US" dirty="0"/>
              <a:t> 재배 여부를 기준으로 총 판매량과 평균 가격의 요약된 통계를 </a:t>
            </a:r>
            <a:r>
              <a:rPr lang="ko-KR" altLang="en-US" dirty="0" smtClean="0"/>
              <a:t>얻음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통계치를 연도에 따라 관찰하는 가장 효과적인 방법은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장에서 배울 시각화</a:t>
            </a:r>
            <a:r>
              <a:rPr lang="en-US" altLang="ko-KR" dirty="0" smtClean="0"/>
              <a:t>!!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여기서는 </a:t>
            </a:r>
            <a:r>
              <a:rPr lang="ko-KR" altLang="en-US" dirty="0"/>
              <a:t>시각화된 결과만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043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방대한 데이터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그룹 단위 통계</a:t>
            </a:r>
            <a:r>
              <a:rPr lang="en-US" altLang="ko-KR" dirty="0" smtClean="0"/>
              <a:t>(5)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9" y="1401236"/>
            <a:ext cx="7323519" cy="11119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" y="2541505"/>
            <a:ext cx="6357550" cy="42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 smtClean="0"/>
              <a:t>방대한 데이터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정렬과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(1)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정렬과 검색을 통해 데이터를 자세히 </a:t>
            </a:r>
            <a:r>
              <a:rPr lang="ko-KR" altLang="en-US" dirty="0" smtClean="0"/>
              <a:t>관찰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arrange </a:t>
            </a:r>
            <a:r>
              <a:rPr lang="ko-KR" altLang="en-US" dirty="0"/>
              <a:t>함수를 사용해 데이터를 총 판매량의 평균 가격을 기준으로 정렬하면</a:t>
            </a:r>
            <a:r>
              <a:rPr lang="en-US" altLang="ko-KR" dirty="0"/>
              <a:t>, </a:t>
            </a:r>
            <a:r>
              <a:rPr lang="ko-KR" altLang="en-US" dirty="0"/>
              <a:t>판매량 순위는 물론 최대치를 기록한 연도와 </a:t>
            </a:r>
            <a:r>
              <a:rPr lang="ko-KR" altLang="en-US" dirty="0" smtClean="0"/>
              <a:t>지역을 </a:t>
            </a:r>
            <a:r>
              <a:rPr lang="ko-KR" altLang="en-US" dirty="0"/>
              <a:t>알아낼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8" y="2644346"/>
            <a:ext cx="6922862" cy="41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8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 smtClean="0"/>
              <a:t>방대한 데이터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정렬과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(2)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셋에 중간 통계 값이 포함된 경우도 있으므로 주의가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최댓값의 검색은 </a:t>
            </a:r>
            <a:r>
              <a:rPr lang="en-US" altLang="ko-KR" dirty="0"/>
              <a:t>max </a:t>
            </a:r>
            <a:r>
              <a:rPr lang="ko-KR" altLang="en-US" dirty="0"/>
              <a:t>함수를 사용할 수도 있지만 속성값을 확인할 수 있는 </a:t>
            </a:r>
            <a:r>
              <a:rPr lang="en-US" altLang="ko-KR" dirty="0"/>
              <a:t>arrange </a:t>
            </a:r>
            <a:r>
              <a:rPr lang="ko-KR" altLang="en-US" dirty="0"/>
              <a:t>함수를 사용하는 것이 더 </a:t>
            </a:r>
            <a:r>
              <a:rPr lang="ko-KR" altLang="en-US" dirty="0" smtClean="0"/>
              <a:t>안전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2711922"/>
            <a:ext cx="7667368" cy="27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5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데이터 가공이란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데이터를 보다 효과적으로 분석하기 위해 데이터를 만지고 변형하는 작업이 바로 데이터 가공</a:t>
            </a:r>
            <a:r>
              <a:rPr lang="en-US" altLang="ko-KR" baseline="-25000" dirty="0" smtClean="0"/>
              <a:t>data wrangling</a:t>
            </a:r>
          </a:p>
          <a:p>
            <a:r>
              <a:rPr lang="ko-KR" altLang="en-US" dirty="0" smtClean="0"/>
              <a:t>디지털화된 데이터와 </a:t>
            </a:r>
            <a:r>
              <a:rPr lang="en-US" altLang="ko-KR" dirty="0" smtClean="0"/>
              <a:t>R </a:t>
            </a:r>
            <a:r>
              <a:rPr lang="ko-KR" altLang="en-US" dirty="0" smtClean="0"/>
              <a:t>같은 분석 도구를 활용해 쉽고 빠르게 데이터 가공 작업을 수행할 수 있음 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2"/>
          <a:srcRect l="2352" r="1659"/>
          <a:stretch/>
        </p:blipFill>
        <p:spPr bwMode="auto">
          <a:xfrm>
            <a:off x="926039" y="2812229"/>
            <a:ext cx="6814313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995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 smtClean="0"/>
              <a:t>방대한 데이터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형 데이터의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(1)</a:t>
            </a:r>
          </a:p>
          <a:p>
            <a:pPr lvl="1"/>
            <a:r>
              <a:rPr lang="en-US" altLang="ko-KR" dirty="0"/>
              <a:t>Date</a:t>
            </a:r>
            <a:r>
              <a:rPr lang="ko-KR" altLang="en-US" dirty="0"/>
              <a:t>형 속성은 </a:t>
            </a:r>
            <a:r>
              <a:rPr lang="en-US" altLang="ko-KR" dirty="0"/>
              <a:t>1</a:t>
            </a:r>
            <a:r>
              <a:rPr lang="ko-KR" altLang="en-US" dirty="0"/>
              <a:t>개월은 </a:t>
            </a:r>
            <a:r>
              <a:rPr lang="en-US" altLang="ko-KR" dirty="0"/>
              <a:t>31</a:t>
            </a:r>
            <a:r>
              <a:rPr lang="ko-KR" altLang="en-US" dirty="0"/>
              <a:t>일</a:t>
            </a:r>
            <a:r>
              <a:rPr lang="en-US" altLang="ko-KR" dirty="0"/>
              <a:t>, 1</a:t>
            </a:r>
            <a:r>
              <a:rPr lang="ko-KR" altLang="en-US" dirty="0"/>
              <a:t>년은 </a:t>
            </a:r>
            <a:r>
              <a:rPr lang="en-US" altLang="ko-KR" dirty="0"/>
              <a:t>12</a:t>
            </a:r>
            <a:r>
              <a:rPr lang="ko-KR" altLang="en-US" dirty="0"/>
              <a:t>개월로 구성되어 일반 </a:t>
            </a:r>
            <a:r>
              <a:rPr lang="ko-KR" altLang="en-US" dirty="0" err="1"/>
              <a:t>숫자형처럼</a:t>
            </a:r>
            <a:r>
              <a:rPr lang="ko-KR" altLang="en-US" dirty="0"/>
              <a:t> 처리할 경우 데이터 간의 간격이 일정하지 않아 시각화나 모델링 단계에서 잘못 적용될 수 있으므로 </a:t>
            </a:r>
            <a:r>
              <a:rPr lang="ko-KR" altLang="en-US" dirty="0" smtClean="0"/>
              <a:t>특별 처리 필요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속성 하나에 세 가지 속성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  <a:r>
              <a:rPr lang="ko-KR" altLang="en-US" dirty="0"/>
              <a:t>정보를 포함하는 것이므로 적절히 가공하면 활용하면 데이터를 좀 더 세밀하게 분석할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6" y="3119695"/>
            <a:ext cx="7667368" cy="27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8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 smtClean="0"/>
              <a:t>방대한 데이터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형 데이터의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(2)</a:t>
            </a:r>
          </a:p>
          <a:p>
            <a:pPr lvl="1"/>
            <a:r>
              <a:rPr lang="en-US" altLang="ko-KR" dirty="0"/>
              <a:t>avocado </a:t>
            </a:r>
            <a:r>
              <a:rPr lang="ko-KR" altLang="en-US" dirty="0"/>
              <a:t>판매 정보를 이번에는 연도별 평균 대신 월별 평균으로 </a:t>
            </a:r>
            <a:r>
              <a:rPr lang="ko-KR" altLang="en-US" dirty="0" smtClean="0"/>
              <a:t>요약</a:t>
            </a:r>
            <a:endParaRPr lang="en-US" altLang="ko-KR" dirty="0"/>
          </a:p>
          <a:p>
            <a:pPr lvl="1"/>
            <a:r>
              <a:rPr lang="en-US" altLang="ko-KR" dirty="0"/>
              <a:t>Date</a:t>
            </a:r>
            <a:r>
              <a:rPr lang="ko-KR" altLang="en-US" dirty="0"/>
              <a:t>형 </a:t>
            </a:r>
            <a:r>
              <a:rPr lang="ko-KR" altLang="en-US" dirty="0" smtClean="0"/>
              <a:t>속성인 </a:t>
            </a:r>
            <a:r>
              <a:rPr lang="en-US" altLang="ko-KR" dirty="0"/>
              <a:t>Date</a:t>
            </a:r>
            <a:r>
              <a:rPr lang="ko-KR" altLang="en-US" dirty="0"/>
              <a:t>에서 </a:t>
            </a:r>
            <a:r>
              <a:rPr lang="en-US" altLang="ko-KR" dirty="0"/>
              <a:t>month</a:t>
            </a:r>
            <a:r>
              <a:rPr lang="ko-KR" altLang="en-US" dirty="0"/>
              <a:t>를 추출하려면 </a:t>
            </a:r>
            <a:r>
              <a:rPr lang="en-US" altLang="ko-KR" dirty="0" err="1"/>
              <a:t>lubridate</a:t>
            </a:r>
            <a:r>
              <a:rPr lang="en-US" altLang="ko-KR" dirty="0"/>
              <a:t> </a:t>
            </a:r>
            <a:r>
              <a:rPr lang="ko-KR" altLang="en-US" dirty="0"/>
              <a:t>라이브러리에서 제공하는 </a:t>
            </a:r>
            <a:r>
              <a:rPr lang="en-US" altLang="ko-KR" dirty="0"/>
              <a:t>month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year</a:t>
            </a:r>
            <a:r>
              <a:rPr lang="ko-KR" altLang="en-US" dirty="0"/>
              <a:t>나 </a:t>
            </a:r>
            <a:r>
              <a:rPr lang="en-US" altLang="ko-KR" dirty="0"/>
              <a:t>day </a:t>
            </a:r>
            <a:r>
              <a:rPr lang="ko-KR" altLang="en-US" dirty="0"/>
              <a:t>함수도 </a:t>
            </a:r>
            <a:r>
              <a:rPr lang="ko-KR" altLang="en-US" dirty="0" smtClean="0"/>
              <a:t>활용 가능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611659" y="2804984"/>
            <a:ext cx="5755052" cy="3932481"/>
            <a:chOff x="506626" y="2667854"/>
            <a:chExt cx="7926860" cy="54164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627" y="3569352"/>
              <a:ext cx="7926859" cy="4515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23000"/>
            <a:stretch/>
          </p:blipFill>
          <p:spPr>
            <a:xfrm>
              <a:off x="506626" y="2667854"/>
              <a:ext cx="7926859" cy="1002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772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모델링을 위한 가공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UCI </a:t>
            </a:r>
            <a:r>
              <a:rPr lang="ko-KR" altLang="en-US" dirty="0" err="1" smtClean="0"/>
              <a:t>리퍼지토리는</a:t>
            </a:r>
            <a:r>
              <a:rPr lang="ko-KR" altLang="en-US" dirty="0" smtClean="0"/>
              <a:t> </a:t>
            </a:r>
            <a:r>
              <a:rPr lang="ko-KR" altLang="en-US" dirty="0"/>
              <a:t>기계 학습 알고리즘의 실험적 분석을 위해 마련된 데이터의 </a:t>
            </a:r>
            <a:r>
              <a:rPr lang="ko-KR" altLang="en-US" dirty="0" smtClean="0"/>
              <a:t>보관소</a:t>
            </a:r>
            <a:r>
              <a:rPr lang="en-US" altLang="ko-KR" dirty="0" smtClean="0"/>
              <a:t> 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archive.ics.uci.edu/ml/datasets/Wine</a:t>
            </a:r>
            <a:r>
              <a:rPr lang="ko-KR" altLang="en-US" dirty="0" smtClean="0"/>
              <a:t>에서 </a:t>
            </a:r>
            <a:r>
              <a:rPr lang="en-US" altLang="ko-KR" dirty="0"/>
              <a:t>wine.data.txt</a:t>
            </a:r>
            <a:r>
              <a:rPr lang="ko-KR" altLang="en-US" dirty="0"/>
              <a:t>를 </a:t>
            </a:r>
            <a:r>
              <a:rPr lang="en-US" altLang="ko-KR" dirty="0"/>
              <a:t>C:/</a:t>
            </a:r>
            <a:r>
              <a:rPr lang="en-US" altLang="ko-KR" dirty="0" smtClean="0"/>
              <a:t>Sources</a:t>
            </a:r>
            <a:r>
              <a:rPr lang="ko-KR" altLang="en-US" dirty="0" smtClean="0"/>
              <a:t>에 다운로드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한 개의 </a:t>
            </a:r>
            <a:r>
              <a:rPr lang="ko-KR" altLang="en-US" dirty="0" err="1"/>
              <a:t>관측값은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개의 </a:t>
            </a:r>
            <a:r>
              <a:rPr lang="ko-KR" altLang="en-US" dirty="0" err="1"/>
              <a:t>수치형</a:t>
            </a:r>
            <a:r>
              <a:rPr lang="ko-KR" altLang="en-US" dirty="0"/>
              <a:t> 데이터로 이루어져 있다</a:t>
            </a:r>
            <a:r>
              <a:rPr lang="en-US" altLang="ko-KR" dirty="0"/>
              <a:t>. </a:t>
            </a:r>
            <a:r>
              <a:rPr lang="ko-KR" altLang="en-US" dirty="0"/>
              <a:t>와인의 종류를 표시하는 첫 번째 열을 제외한 나머지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ko-KR" altLang="en-US" dirty="0" err="1"/>
              <a:t>수치형</a:t>
            </a:r>
            <a:r>
              <a:rPr lang="ko-KR" altLang="en-US" dirty="0"/>
              <a:t> 데이터는 와인의 화학적 성분을 분석한 결과다</a:t>
            </a:r>
            <a:r>
              <a:rPr lang="en-US" altLang="ko-KR" dirty="0"/>
              <a:t>. </a:t>
            </a:r>
            <a:r>
              <a:rPr lang="ko-KR" altLang="en-US" dirty="0"/>
              <a:t>와인의 종류와 성분 분석치의 상호 연관성을 </a:t>
            </a:r>
            <a:r>
              <a:rPr lang="ko-KR" altLang="en-US" dirty="0" err="1"/>
              <a:t>모델링하는</a:t>
            </a:r>
            <a:r>
              <a:rPr lang="ko-KR" altLang="en-US" dirty="0"/>
              <a:t> 대표적인 사례로 널리 알려져 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60000"/>
              </a:lnSpc>
            </a:pPr>
            <a:r>
              <a:rPr lang="ko-KR" altLang="en-US" dirty="0"/>
              <a:t>데이터 프레임 내에 측정 속성</a:t>
            </a:r>
            <a:r>
              <a:rPr lang="en-US" altLang="ko-KR" dirty="0"/>
              <a:t>, </a:t>
            </a:r>
            <a:r>
              <a:rPr lang="ko-KR" altLang="en-US" dirty="0"/>
              <a:t>즉 열 이름이 </a:t>
            </a:r>
            <a:r>
              <a:rPr lang="en-US" altLang="ko-KR" dirty="0"/>
              <a:t>header</a:t>
            </a:r>
            <a:r>
              <a:rPr lang="ko-KR" altLang="en-US" dirty="0"/>
              <a:t>로 기록되어 있지 않다</a:t>
            </a:r>
            <a:r>
              <a:rPr lang="en-US" altLang="ko-KR" dirty="0"/>
              <a:t>.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해당 정보는 별도의 파일에 설명되어 있어 사용자가 데이터 프레임 내에 통합하거나 수치 데이터와는 별도로 활용해야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33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모델링을 위한 가공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2" y="883508"/>
            <a:ext cx="6790980" cy="59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모델링을 위한 가공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프레임의 열 이름 읽고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다음 내용을 </a:t>
            </a:r>
            <a:r>
              <a:rPr lang="en-US" altLang="ko-KR" dirty="0"/>
              <a:t>wine.name.txt</a:t>
            </a:r>
            <a:r>
              <a:rPr lang="ko-KR" altLang="en-US" dirty="0"/>
              <a:t>라는 별도의 파일에 </a:t>
            </a:r>
            <a:r>
              <a:rPr lang="ko-KR" altLang="en-US" dirty="0" smtClean="0"/>
              <a:t>저장해놓자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42550" y="1898358"/>
            <a:ext cx="6388443" cy="3893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200" dirty="0"/>
              <a:t>1) Alcohol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2) Malic acid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3) Ash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4) </a:t>
            </a:r>
            <a:r>
              <a:rPr lang="en-US" altLang="ko-KR" sz="1200" dirty="0" err="1"/>
              <a:t>Alcalinity</a:t>
            </a:r>
            <a:r>
              <a:rPr lang="en-US" altLang="ko-KR" sz="1200" dirty="0"/>
              <a:t> of ash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5) Magnesium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6) Total phenols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7) </a:t>
            </a:r>
            <a:r>
              <a:rPr lang="en-US" altLang="ko-KR" sz="1200" dirty="0" err="1"/>
              <a:t>Flavanoids</a:t>
            </a:r>
            <a:r>
              <a:rPr lang="en-US" altLang="ko-KR" sz="1200" dirty="0"/>
              <a:t> 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8) Alcohol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9) Malic acid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10) Ash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11) </a:t>
            </a:r>
            <a:r>
              <a:rPr lang="en-US" altLang="ko-KR" sz="1200" dirty="0" err="1"/>
              <a:t>Alcalinity</a:t>
            </a:r>
            <a:r>
              <a:rPr lang="en-US" altLang="ko-KR" sz="1200" dirty="0"/>
              <a:t> of ash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12) Magnesium</a:t>
            </a:r>
          </a:p>
          <a:p>
            <a:pPr>
              <a:lnSpc>
                <a:spcPct val="160000"/>
              </a:lnSpc>
            </a:pPr>
            <a:r>
              <a:rPr lang="en-US" altLang="ko-KR" sz="1200" dirty="0"/>
              <a:t>13) Total phenols  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2550" y="4040660"/>
            <a:ext cx="2607275" cy="1705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03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모델링을 위한 가공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프레임의 열 이름 읽고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(2)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wine.name.txt </a:t>
            </a:r>
            <a:r>
              <a:rPr lang="ko-KR" altLang="en-US" dirty="0"/>
              <a:t>파일을 </a:t>
            </a:r>
            <a:r>
              <a:rPr lang="ko-KR" altLang="en-US" dirty="0" err="1"/>
              <a:t>읽어들여</a:t>
            </a:r>
            <a:r>
              <a:rPr lang="ko-KR" altLang="en-US" dirty="0"/>
              <a:t> </a:t>
            </a:r>
            <a:r>
              <a:rPr lang="en-US" altLang="ko-KR" dirty="0"/>
              <a:t>wine </a:t>
            </a:r>
            <a:r>
              <a:rPr lang="ko-KR" altLang="en-US" dirty="0"/>
              <a:t>데이터의 열 이름으로 지정한다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 일부를 추출하기 위해 </a:t>
            </a:r>
            <a:r>
              <a:rPr lang="en-US" altLang="ko-KR" dirty="0" err="1"/>
              <a:t>substr</a:t>
            </a:r>
            <a:r>
              <a:rPr lang="en-US" altLang="ko-KR" dirty="0"/>
              <a:t> </a:t>
            </a:r>
            <a:r>
              <a:rPr lang="ko-KR" altLang="en-US" dirty="0" smtClean="0"/>
              <a:t>함수 사용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속성 지정이 끝나면 </a:t>
            </a:r>
            <a:r>
              <a:rPr lang="en-US" altLang="ko-KR" dirty="0"/>
              <a:t>wine </a:t>
            </a:r>
            <a:r>
              <a:rPr lang="ko-KR" altLang="en-US" dirty="0" smtClean="0"/>
              <a:t>데이터를 </a:t>
            </a:r>
            <a:r>
              <a:rPr lang="ko-KR" altLang="en-US" dirty="0"/>
              <a:t>보다 효과적으로 탐색하고 </a:t>
            </a:r>
            <a:r>
              <a:rPr lang="ko-KR" altLang="en-US" dirty="0" smtClean="0"/>
              <a:t>모델링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35815" y="2771197"/>
            <a:ext cx="5066828" cy="4086803"/>
            <a:chOff x="635815" y="2771197"/>
            <a:chExt cx="5066828" cy="408680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815" y="2771197"/>
              <a:ext cx="5066828" cy="408680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34788" t="43611" b="50040"/>
            <a:stretch/>
          </p:blipFill>
          <p:spPr>
            <a:xfrm>
              <a:off x="1921476" y="4555106"/>
              <a:ext cx="3304196" cy="259492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747584" y="4621427"/>
            <a:ext cx="2607275" cy="240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96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모델링을 위한 가공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셋 </a:t>
            </a:r>
            <a:r>
              <a:rPr lang="ko-KR" altLang="en-US" dirty="0" smtClean="0"/>
              <a:t>분할하기</a:t>
            </a:r>
            <a:endParaRPr lang="en-US" altLang="ko-KR" dirty="0" smtClean="0"/>
          </a:p>
          <a:p>
            <a:pPr lvl="1"/>
            <a:r>
              <a:rPr lang="ko-KR" altLang="en-US" dirty="0"/>
              <a:t>모델링을 학습하는 데 필요한 학습 데이터</a:t>
            </a:r>
            <a:r>
              <a:rPr lang="en-US" altLang="ko-KR" dirty="0"/>
              <a:t>, </a:t>
            </a:r>
            <a:r>
              <a:rPr lang="ko-KR" altLang="en-US" dirty="0"/>
              <a:t>구해진 모델이 적절한지 검증하기 위한 테스트 데이터는 주어진 데이터 셋을 일정 비율로 분할하여 얻게 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임의의 샘플을 취하여 분할하는 것이 중요함 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dplyr</a:t>
            </a:r>
            <a:r>
              <a:rPr lang="ko-KR" altLang="en-US" dirty="0"/>
              <a:t>에서 제공하는 </a:t>
            </a:r>
            <a:r>
              <a:rPr lang="en-US" altLang="ko-KR" dirty="0" err="1"/>
              <a:t>sample_frac</a:t>
            </a:r>
            <a:r>
              <a:rPr lang="ko-KR" altLang="en-US" dirty="0"/>
              <a:t>나 </a:t>
            </a:r>
            <a:r>
              <a:rPr lang="en-US" altLang="ko-KR" dirty="0" err="1"/>
              <a:t>sample_n</a:t>
            </a:r>
            <a:r>
              <a:rPr lang="en-US" altLang="ko-KR" dirty="0"/>
              <a:t> </a:t>
            </a:r>
            <a:r>
              <a:rPr lang="ko-KR" altLang="en-US" dirty="0"/>
              <a:t>함수를 사용하면 </a:t>
            </a:r>
            <a:r>
              <a:rPr lang="ko-KR" altLang="en-US" dirty="0" smtClean="0"/>
              <a:t>간편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" y="2903907"/>
            <a:ext cx="6233983" cy="38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패키지의 데이터는 </a:t>
            </a:r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웹 사이트에서 제공하는 데이터 등 중 극히 </a:t>
            </a:r>
            <a:r>
              <a:rPr lang="ko-KR" altLang="en-US" dirty="0" smtClean="0"/>
              <a:t>일부분</a:t>
            </a:r>
            <a:endParaRPr lang="en-US" altLang="ko-KR" dirty="0"/>
          </a:p>
          <a:p>
            <a:r>
              <a:rPr lang="ko-KR" altLang="en-US" dirty="0"/>
              <a:t>여러 지표를 총체적으로 분석하려면 다양한 항목의 </a:t>
            </a:r>
            <a:r>
              <a:rPr lang="ko-KR" altLang="en-US" dirty="0" err="1"/>
              <a:t>관측값을</a:t>
            </a:r>
            <a:r>
              <a:rPr lang="ko-KR" altLang="en-US" dirty="0"/>
              <a:t> 정리하여 하나의 데이터 </a:t>
            </a:r>
            <a:r>
              <a:rPr lang="ko-KR" altLang="en-US" dirty="0" smtClean="0"/>
              <a:t>프레임으로 </a:t>
            </a:r>
            <a:r>
              <a:rPr lang="ko-KR" altLang="en-US" dirty="0"/>
              <a:t>통합하는 가공 작업이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35" y="2706129"/>
            <a:ext cx="4247679" cy="30749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42" y="3384577"/>
            <a:ext cx="4917989" cy="32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7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웹사이트에서 전력 생산과 사용 데이터를 각각 </a:t>
            </a:r>
            <a:r>
              <a:rPr lang="ko-KR" altLang="en-US" dirty="0" err="1"/>
              <a:t>다운로드하여</a:t>
            </a:r>
            <a:r>
              <a:rPr lang="ko-KR" altLang="en-US" dirty="0"/>
              <a:t> 하나의 데이터 프레임으로 가공해보자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해당사이트에서 제공되는 검색 기능을 사용해 </a:t>
            </a:r>
            <a:r>
              <a:rPr lang="en-US" altLang="ko-KR" dirty="0"/>
              <a:t>1</a:t>
            </a:r>
            <a:r>
              <a:rPr lang="ko-KR" altLang="en-US" dirty="0"/>
              <a:t>인당 전기 생산량과 </a:t>
            </a:r>
            <a:r>
              <a:rPr lang="en-US" altLang="ko-KR" dirty="0"/>
              <a:t>1</a:t>
            </a:r>
            <a:r>
              <a:rPr lang="ko-KR" altLang="en-US" dirty="0"/>
              <a:t>인당 전기 소비량을 기록한 데이터를 취득할 수 있다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5459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인당 전기 생산량 데이터 파일</a:t>
            </a:r>
            <a:r>
              <a:rPr lang="en-US" altLang="ko-KR" sz="2000" dirty="0"/>
              <a:t>(electricity_generation_per_person.csv)</a:t>
            </a:r>
            <a:r>
              <a:rPr lang="ko-KR" altLang="en-US" sz="2000" dirty="0"/>
              <a:t>을 </a:t>
            </a:r>
            <a:r>
              <a:rPr lang="ko-KR" altLang="en-US" sz="2000" dirty="0" err="1" smtClean="0"/>
              <a:t>다운로드해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열어보자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총 </a:t>
            </a:r>
            <a:r>
              <a:rPr lang="en-US" altLang="ko-KR" sz="1600" dirty="0"/>
              <a:t>65</a:t>
            </a:r>
            <a:r>
              <a:rPr lang="ko-KR" altLang="en-US" sz="1600" dirty="0"/>
              <a:t>개 국가에 대해 </a:t>
            </a:r>
            <a:r>
              <a:rPr lang="en-US" altLang="ko-KR" sz="1600" dirty="0"/>
              <a:t>33</a:t>
            </a:r>
            <a:r>
              <a:rPr lang="ko-KR" altLang="en-US" sz="1600" dirty="0"/>
              <a:t>년 동안</a:t>
            </a:r>
            <a:r>
              <a:rPr lang="en-US" altLang="ko-KR" sz="1600" dirty="0"/>
              <a:t>(1985 ~ 2016)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인당 전기 생산량이 </a:t>
            </a:r>
            <a:r>
              <a:rPr lang="ko-KR" altLang="en-US" sz="1600" dirty="0" smtClean="0"/>
              <a:t>기록됨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열 </a:t>
            </a:r>
            <a:r>
              <a:rPr lang="ko-KR" altLang="en-US" sz="2000" dirty="0"/>
              <a:t>이름이 되는 연도 앞에 문자 </a:t>
            </a:r>
            <a:r>
              <a:rPr lang="en-US" altLang="ko-KR" sz="2000" dirty="0"/>
              <a:t>X</a:t>
            </a:r>
            <a:r>
              <a:rPr lang="ko-KR" altLang="en-US" sz="2000" dirty="0"/>
              <a:t>가 의도치 않게 추가되어 </a:t>
            </a:r>
            <a:r>
              <a:rPr lang="ko-KR" altLang="en-US" sz="2000" dirty="0" smtClean="0"/>
              <a:t>있음</a:t>
            </a:r>
            <a:r>
              <a:rPr lang="en-US" altLang="ko-KR" sz="20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텍스트 </a:t>
            </a:r>
            <a:r>
              <a:rPr lang="ko-KR" altLang="en-US" sz="1600" dirty="0" err="1"/>
              <a:t>인코딩</a:t>
            </a:r>
            <a:r>
              <a:rPr lang="ko-KR" altLang="en-US" sz="1600" dirty="0"/>
              <a:t> 문제로 인해 이런 일이 간혹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54" y="3289504"/>
            <a:ext cx="7278692" cy="33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gapminder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/>
              <a:t>각국의 기대 수명</a:t>
            </a:r>
            <a:r>
              <a:rPr lang="en-US" altLang="ko-KR" baseline="-25000" dirty="0" err="1"/>
              <a:t>lifeExp</a:t>
            </a:r>
            <a:r>
              <a:rPr lang="en-US" altLang="ko-KR" dirty="0" smtClean="0"/>
              <a:t>, 1</a:t>
            </a:r>
            <a:r>
              <a:rPr lang="ko-KR" altLang="en-US" dirty="0"/>
              <a:t>인당 국내총생산</a:t>
            </a:r>
            <a:r>
              <a:rPr lang="en-US" altLang="ko-KR" baseline="-25000" dirty="0" err="1"/>
              <a:t>gdpPercap</a:t>
            </a:r>
            <a:r>
              <a:rPr lang="en-US" altLang="ko-KR" dirty="0"/>
              <a:t>, </a:t>
            </a:r>
            <a:r>
              <a:rPr lang="ko-KR" altLang="en-US" dirty="0"/>
              <a:t>인구</a:t>
            </a:r>
            <a:r>
              <a:rPr lang="en-US" altLang="ko-KR" baseline="-25000" dirty="0"/>
              <a:t>pop</a:t>
            </a:r>
            <a:r>
              <a:rPr lang="en-US" altLang="ko-KR" dirty="0"/>
              <a:t> </a:t>
            </a:r>
            <a:r>
              <a:rPr lang="ko-KR" altLang="en-US" dirty="0"/>
              <a:t>데이터 등을 집계해놓은 </a:t>
            </a:r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데이터 셋의 </a:t>
            </a:r>
            <a:r>
              <a:rPr lang="ko-KR" altLang="en-US" dirty="0" smtClean="0"/>
              <a:t>일부를 담고 있음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351" y="2316799"/>
            <a:ext cx="7266001" cy="342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387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앞에서 </a:t>
            </a:r>
            <a:r>
              <a:rPr lang="ko-KR" altLang="en-US" sz="2000" dirty="0"/>
              <a:t>학습한 </a:t>
            </a:r>
            <a:r>
              <a:rPr lang="en-US" altLang="ko-KR" sz="2000" dirty="0"/>
              <a:t>names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substr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함수를 </a:t>
            </a:r>
            <a:r>
              <a:rPr lang="ko-KR" altLang="en-US" sz="2000" dirty="0"/>
              <a:t>이용해서 깔끔하게 </a:t>
            </a:r>
            <a:r>
              <a:rPr lang="ko-KR" altLang="en-US" sz="2000" dirty="0" smtClean="0"/>
              <a:t>정리해보자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1477466"/>
            <a:ext cx="7939216" cy="3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67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같은 방법으로 전기 사용량 데이터를 파일</a:t>
            </a:r>
            <a:r>
              <a:rPr lang="en-US" altLang="ko-KR" dirty="0"/>
              <a:t>(electricity_use_per_person.csv)</a:t>
            </a:r>
            <a:r>
              <a:rPr lang="ko-KR" altLang="en-US" dirty="0"/>
              <a:t>을 다운로드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연도 이름에서 불필요한 문자를 제거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총 </a:t>
            </a:r>
            <a:r>
              <a:rPr lang="en-US" altLang="ko-KR" dirty="0"/>
              <a:t>138</a:t>
            </a:r>
            <a:r>
              <a:rPr lang="ko-KR" altLang="en-US" dirty="0"/>
              <a:t>개국에 대해 </a:t>
            </a:r>
            <a:r>
              <a:rPr lang="en-US" altLang="ko-KR" dirty="0"/>
              <a:t>56</a:t>
            </a:r>
            <a:r>
              <a:rPr lang="ko-KR" altLang="en-US" dirty="0"/>
              <a:t>년 동안</a:t>
            </a:r>
            <a:r>
              <a:rPr lang="en-US" altLang="ko-KR" dirty="0"/>
              <a:t>(1960~2014) 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인당 전기 사용량이 기록되어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92" y="4597974"/>
            <a:ext cx="3614608" cy="2202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3" y="3237664"/>
            <a:ext cx="6790038" cy="12878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13" y="4597974"/>
            <a:ext cx="3759040" cy="20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개의 데이터 프레임을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(1)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이제까지 봐왔던 일반 데이터 프레임의 구성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 하나를 열 하나에 배치하고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행 하나가 샘플 한 개를 기록한 구성과 다름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각 측정 연도 값이 열의 이름이 되어 한 행에 여러 해의 데이터가 기록됨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국가 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전기 생산량과 소비량을 각각 하나의 열에 대응시키는 변형이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gather </a:t>
            </a:r>
            <a:r>
              <a:rPr lang="ko-KR" altLang="en-US" dirty="0" smtClean="0"/>
              <a:t>함수 </a:t>
            </a:r>
            <a:r>
              <a:rPr lang="ko-KR" altLang="en-US" dirty="0"/>
              <a:t>이용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1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개의 데이터 프레임을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(2)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새로 </a:t>
            </a:r>
            <a:r>
              <a:rPr lang="ko-KR" altLang="en-US" dirty="0"/>
              <a:t>만들어질 데이터 프레임에서 구분자가 될 </a:t>
            </a:r>
            <a:r>
              <a:rPr lang="en-US" altLang="ko-KR" dirty="0"/>
              <a:t>year</a:t>
            </a:r>
            <a:r>
              <a:rPr lang="ko-KR" altLang="en-US" dirty="0"/>
              <a:t>를 </a:t>
            </a:r>
            <a:r>
              <a:rPr lang="en-US" altLang="ko-KR" dirty="0"/>
              <a:t>key</a:t>
            </a:r>
            <a:r>
              <a:rPr lang="ko-KR" altLang="en-US" dirty="0"/>
              <a:t>에</a:t>
            </a:r>
            <a:r>
              <a:rPr lang="en-US" altLang="ko-KR" dirty="0"/>
              <a:t>, </a:t>
            </a:r>
            <a:r>
              <a:rPr lang="ko-KR" altLang="en-US" dirty="0"/>
              <a:t>측정값의 속성 이름을 </a:t>
            </a:r>
            <a:r>
              <a:rPr lang="en-US" altLang="ko-KR" dirty="0"/>
              <a:t>value</a:t>
            </a:r>
            <a:r>
              <a:rPr lang="ko-KR" altLang="en-US" dirty="0"/>
              <a:t>에 </a:t>
            </a:r>
            <a:r>
              <a:rPr lang="ko-KR" altLang="en-US" dirty="0" smtClean="0"/>
              <a:t>지정하면 </a:t>
            </a:r>
            <a:r>
              <a:rPr lang="en-US" altLang="ko-KR" dirty="0"/>
              <a:t>gather </a:t>
            </a:r>
            <a:r>
              <a:rPr lang="ko-KR" altLang="en-US" dirty="0"/>
              <a:t>함수는 데이터 프레임을 다음과 같이 재구성한다 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4" y="2183054"/>
            <a:ext cx="7129849" cy="43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5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데이터 가공의 실제 </a:t>
            </a:r>
            <a:r>
              <a:rPr lang="en-US" altLang="ko-KR" dirty="0"/>
              <a:t>: </a:t>
            </a:r>
            <a:r>
              <a:rPr lang="ko-KR" altLang="en-US" dirty="0"/>
              <a:t>데이터 구조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개의 데이터 프레임을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(3)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재구성된 데이터 프레임을 </a:t>
            </a:r>
            <a:r>
              <a:rPr lang="en-US" altLang="ko-KR" dirty="0"/>
              <a:t>merge </a:t>
            </a:r>
            <a:r>
              <a:rPr lang="ko-KR" altLang="en-US" dirty="0"/>
              <a:t>함수를 이용해 하나의 데이터 프레임으로 병합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1874428"/>
            <a:ext cx="7284308" cy="43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75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가공의 의의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/>
              <a:t>영역을 추출하는 작업은 물론이고</a:t>
            </a:r>
            <a:r>
              <a:rPr lang="en-US" altLang="ko-KR" dirty="0"/>
              <a:t>, </a:t>
            </a:r>
            <a:r>
              <a:rPr lang="ko-KR" altLang="en-US" dirty="0"/>
              <a:t>데이터의 직관적이고 쉬운 검색을 위한 여러 </a:t>
            </a:r>
            <a:r>
              <a:rPr lang="ko-KR" altLang="en-US" dirty="0" smtClean="0"/>
              <a:t>작업 포함</a:t>
            </a:r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 </a:t>
            </a:r>
            <a:r>
              <a:rPr lang="ko-KR" altLang="en-US" dirty="0"/>
              <a:t>어떤 분석 기법보다도 오래된 데이터 과학의 기본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 </a:t>
            </a:r>
            <a:r>
              <a:rPr lang="ko-KR" altLang="en-US" dirty="0"/>
              <a:t>크고 복잡한 데이터 덩어리를 지속적으로 가공하며 의미가 파악되고 원하는 형태로 정리되어 가는 것을 보면 일종의 성취감도 맛볼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9" y="3320142"/>
            <a:ext cx="7348795" cy="27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가공의 의의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데이터 변형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/>
              <a:t>데이터를 바라보는 관찰자의 생각과 관점을 바꾸는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/>
              <a:t>가공은 기계적이거나 단순한 작업이 결코 아니며</a:t>
            </a:r>
            <a:r>
              <a:rPr lang="en-US" altLang="ko-KR" dirty="0"/>
              <a:t>, </a:t>
            </a:r>
            <a:r>
              <a:rPr lang="ko-KR" altLang="en-US" dirty="0"/>
              <a:t>데이터에 내포된 의미가 잘 드러나도록 불필요한 부분을 잘라내고</a:t>
            </a:r>
            <a:r>
              <a:rPr lang="en-US" altLang="ko-KR" dirty="0"/>
              <a:t>, </a:t>
            </a:r>
            <a:r>
              <a:rPr lang="ko-KR" altLang="en-US" dirty="0"/>
              <a:t>신뢰성과 일관성을 부여하기 위한 끊임없는 사고력을 요구하는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u="sng" dirty="0"/>
              <a:t>데이터에 대한 이해와 데이터의 가공은 같이 진행되는 </a:t>
            </a:r>
            <a:r>
              <a:rPr lang="ko-KR" altLang="en-US" b="1" u="sng" dirty="0" smtClean="0"/>
              <a:t>것</a:t>
            </a:r>
            <a:r>
              <a:rPr lang="en-US" altLang="ko-KR" b="1" u="sng" dirty="0" smtClean="0"/>
              <a:t> </a:t>
            </a:r>
            <a:endParaRPr lang="ko-KR" altLang="en-US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10" y="3362969"/>
            <a:ext cx="3853496" cy="34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gapminder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6" y="1565212"/>
            <a:ext cx="7200000" cy="45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ko-KR" altLang="en-US" dirty="0"/>
              <a:t>각 나라</a:t>
            </a:r>
            <a:r>
              <a:rPr lang="en-US" altLang="ko-KR" baseline="-25000" dirty="0"/>
              <a:t>country</a:t>
            </a:r>
            <a:r>
              <a:rPr lang="ko-KR" altLang="en-US" dirty="0"/>
              <a:t>의 기대 수명</a:t>
            </a:r>
            <a:r>
              <a:rPr lang="en-US" altLang="ko-KR" baseline="-25000" dirty="0" err="1"/>
              <a:t>lifeExp</a:t>
            </a:r>
            <a:endParaRPr lang="en-US" altLang="ko-KR" baseline="-25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2" y="1831002"/>
            <a:ext cx="7200000" cy="38440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58660" y="3403412"/>
            <a:ext cx="4484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gapminder</a:t>
            </a:r>
            <a:r>
              <a:rPr lang="en-US" altLang="ko-KR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데이터가 각 국가에 대해 </a:t>
            </a:r>
            <a:r>
              <a:rPr lang="en-US" altLang="ko-KR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5</a:t>
            </a:r>
            <a:r>
              <a:rPr lang="ko-KR" altLang="en-US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년 간격으로 측정한 샘플을 기록하고 </a:t>
            </a:r>
            <a:r>
              <a:rPr lang="ko-KR" altLang="en-US" sz="1400" dirty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있어 동일한 국가의 기대 </a:t>
            </a:r>
            <a:r>
              <a:rPr lang="en-US" altLang="ko-KR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/>
            </a:r>
            <a:br>
              <a:rPr lang="en-US" altLang="ko-KR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</a:br>
            <a:r>
              <a:rPr lang="ko-KR" altLang="en-US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수명이 </a:t>
            </a:r>
            <a:r>
              <a:rPr lang="ko-KR" altLang="en-US" sz="1400" dirty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여러 개 </a:t>
            </a:r>
            <a:r>
              <a:rPr lang="ko-KR" altLang="en-US" sz="1400" dirty="0" smtClean="0">
                <a:solidFill>
                  <a:srgbClr val="0070C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출력됨</a:t>
            </a:r>
            <a:endParaRPr lang="en-US" altLang="ko-KR" sz="1400" dirty="0" smtClean="0">
              <a:solidFill>
                <a:srgbClr val="0070C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MS Gothic" panose="020B0609070205080204" pitchFamily="49" charset="-128"/>
                <a:ea typeface="HY엽서L" panose="02030600000101010101" pitchFamily="18" charset="-127"/>
              </a:rPr>
              <a:t>➝ </a:t>
            </a:r>
            <a:r>
              <a:rPr lang="ko-KR" altLang="en-US" sz="1400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측정 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연도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year</a:t>
            </a:r>
            <a:r>
              <a:rPr lang="ko-KR" altLang="en-US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를 같이 보는 것이 좀 더 적절</a:t>
            </a:r>
            <a:r>
              <a:rPr lang="en-US" altLang="ko-KR" sz="14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16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ko-KR" altLang="en-US" dirty="0">
                <a:solidFill>
                  <a:prstClr val="black"/>
                </a:solidFill>
              </a:rPr>
              <a:t>각 나라</a:t>
            </a:r>
            <a:r>
              <a:rPr lang="en-US" altLang="ko-KR" baseline="-25000" dirty="0">
                <a:solidFill>
                  <a:prstClr val="black"/>
                </a:solidFill>
              </a:rPr>
              <a:t>country</a:t>
            </a:r>
            <a:r>
              <a:rPr lang="ko-KR" altLang="en-US" dirty="0">
                <a:solidFill>
                  <a:prstClr val="black"/>
                </a:solidFill>
              </a:rPr>
              <a:t>의 기대 수명</a:t>
            </a:r>
            <a:r>
              <a:rPr lang="en-US" altLang="ko-KR" baseline="-25000" dirty="0" err="1" smtClean="0">
                <a:solidFill>
                  <a:prstClr val="black"/>
                </a:solidFill>
              </a:rPr>
              <a:t>lifeExp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기대</a:t>
            </a:r>
            <a:r>
              <a:rPr lang="en-US" altLang="ko-KR" dirty="0" smtClean="0">
                <a:solidFill>
                  <a:srgbClr val="FF0000"/>
                </a:solidFill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</a:rPr>
              <a:t>측정 연도</a:t>
            </a:r>
            <a:r>
              <a:rPr lang="en-US" altLang="ko-KR" baseline="-25000" dirty="0">
                <a:solidFill>
                  <a:srgbClr val="FF0000"/>
                </a:solidFill>
              </a:rPr>
              <a:t>year</a:t>
            </a:r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4" y="1886831"/>
            <a:ext cx="7200000" cy="40624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89242" y="2046260"/>
            <a:ext cx="535868" cy="29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2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ko-KR" altLang="en-US" dirty="0">
                <a:solidFill>
                  <a:prstClr val="black"/>
                </a:solidFill>
              </a:rPr>
              <a:t>행에는 이름이 지정되지 않은 경우가 많아 다음과 같이 행 번호를 지정하거나 </a:t>
            </a:r>
            <a:r>
              <a:rPr lang="ko-KR" altLang="en-US" dirty="0" err="1">
                <a:solidFill>
                  <a:prstClr val="black"/>
                </a:solidFill>
              </a:rPr>
              <a:t>조건식을</a:t>
            </a:r>
            <a:r>
              <a:rPr lang="ko-KR" altLang="en-US" dirty="0">
                <a:solidFill>
                  <a:prstClr val="black"/>
                </a:solidFill>
              </a:rPr>
              <a:t> 이용하는 것이 일반적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573798" y="2162442"/>
            <a:ext cx="5903202" cy="4119644"/>
            <a:chOff x="573798" y="2162442"/>
            <a:chExt cx="5903202" cy="41196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158" y="2162442"/>
              <a:ext cx="5760000" cy="307997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6269"/>
            <a:stretch/>
          </p:blipFill>
          <p:spPr>
            <a:xfrm>
              <a:off x="573798" y="5095029"/>
              <a:ext cx="5903202" cy="1187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58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base R</a:t>
            </a:r>
            <a:r>
              <a:rPr lang="ko-KR" altLang="en-US" dirty="0"/>
              <a:t>을 이용한 데이터 가공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샘플과 </a:t>
            </a:r>
            <a:r>
              <a:rPr lang="ko-KR" altLang="en-US" dirty="0"/>
              <a:t>속성의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>
              <a:buClr>
                <a:prstClr val="white">
                  <a:lumMod val="50000"/>
                </a:prstClr>
              </a:buClr>
            </a:pPr>
            <a:r>
              <a:rPr lang="ko-KR" altLang="en-US" dirty="0"/>
              <a:t>국가 이름이 “</a:t>
            </a:r>
            <a:r>
              <a:rPr lang="en-US" altLang="ko-KR" dirty="0"/>
              <a:t>Croatia</a:t>
            </a:r>
            <a:r>
              <a:rPr lang="ko-KR" altLang="en-US" dirty="0"/>
              <a:t>”인 샘플을 </a:t>
            </a:r>
            <a:r>
              <a:rPr lang="ko-KR" altLang="en-US" dirty="0" err="1" smtClean="0"/>
              <a:t>조건식을</a:t>
            </a:r>
            <a:r>
              <a:rPr lang="ko-KR" altLang="en-US" dirty="0" smtClean="0"/>
              <a:t> 사용해 추출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2" y="1874774"/>
            <a:ext cx="7200000" cy="46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1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1688</Words>
  <Application>Microsoft Office PowerPoint</Application>
  <PresentationFormat>화면 슬라이드 쇼(4:3)</PresentationFormat>
  <Paragraphs>194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HY견고딕</vt:lpstr>
      <vt:lpstr>HY견명조</vt:lpstr>
      <vt:lpstr>HY엽서L</vt:lpstr>
      <vt:lpstr>HY헤드라인M</vt:lpstr>
      <vt:lpstr>MS Gothic</vt:lpstr>
      <vt:lpstr>맑은 고딕</vt:lpstr>
      <vt:lpstr>Arial</vt:lpstr>
      <vt:lpstr>Wingdings</vt:lpstr>
      <vt:lpstr>1_Office 테마</vt:lpstr>
      <vt:lpstr>PREVIEW</vt:lpstr>
      <vt:lpstr>01 데이터 가공이란?</vt:lpstr>
      <vt:lpstr>01 데이터 가공이란?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02 base R을 이용한 데이터 가공 </vt:lpstr>
      <vt:lpstr>03 dplyr 라이브러리를 이용한 데이터 가공 </vt:lpstr>
      <vt:lpstr>03 dplyr 라이브러리를 이용한 데이터 가공 </vt:lpstr>
      <vt:lpstr>03 dplyr 라이브러리를 이용한 데이터 가공 </vt:lpstr>
      <vt:lpstr>03 dplyr 라이브러리를 이용한 데이터 가공 </vt:lpstr>
      <vt:lpstr>02 dplyr 라이브러리를 이용한 데이터 가공 </vt:lpstr>
      <vt:lpstr>03 dplyr 라이브러리를 이용한 데이터 가공 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방대한 데이터 요약</vt:lpstr>
      <vt:lpstr>04 데이터 가공의 실제 : 모델링을 위한 가공</vt:lpstr>
      <vt:lpstr>04 데이터 가공의 실제 : 모델링을 위한 가공</vt:lpstr>
      <vt:lpstr>04 데이터 가공의 실제 : 모델링을 위한 가공</vt:lpstr>
      <vt:lpstr>04 데이터 가공의 실제 : 모델링을 위한 가공</vt:lpstr>
      <vt:lpstr>04 데이터 가공의 실제 : 모델링을 위한 가공</vt:lpstr>
      <vt:lpstr>04 데이터 가공의 실제 : 데이터 구조 변경</vt:lpstr>
      <vt:lpstr>04 데이터 가공의 실제 : 데이터 구조 변경</vt:lpstr>
      <vt:lpstr>04 데이터 가공의 실제 : 데이터 구조 변경</vt:lpstr>
      <vt:lpstr>04 데이터 가공의 실제 : 데이터 구조 변경</vt:lpstr>
      <vt:lpstr>04 데이터 가공의 실제 : 데이터 구조 변경</vt:lpstr>
      <vt:lpstr>04 데이터 가공의 실제 : 데이터 구조 변경</vt:lpstr>
      <vt:lpstr>04 데이터 가공의 실제 : 데이터 구조 변경</vt:lpstr>
      <vt:lpstr>04 데이터 가공의 실제 : 데이터 구조 변경</vt:lpstr>
      <vt:lpstr>데이터 가공의 의의</vt:lpstr>
      <vt:lpstr>데이터 가공의 의의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가공을 쉽게</dc:title>
  <dc:creator>YANG Yoonseok</dc:creator>
  <cp:lastModifiedBy>WB</cp:lastModifiedBy>
  <cp:revision>86</cp:revision>
  <dcterms:created xsi:type="dcterms:W3CDTF">2019-04-08T06:09:29Z</dcterms:created>
  <dcterms:modified xsi:type="dcterms:W3CDTF">2022-01-23T02:04:32Z</dcterms:modified>
</cp:coreProperties>
</file>